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88825" cy="6858000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YKuEMbrRO65wQjV8dIBZNllXI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8" name="Google Shape;4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0" name="Google Shape;4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2" name="Google Shape;4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7" name="Google Shape;4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6" name="Google Shape;5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6" name="Google Shape;5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6" name="Google Shape;5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" name="Google Shape;2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6" name="Google Shape;2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2" name="Google Shape;3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biddy_portrait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320" y="0"/>
            <a:ext cx="50566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7132320" y="0"/>
            <a:ext cx="505663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7132320" y="0"/>
            <a:ext cx="505663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 descr="biddy_portrait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760" y="274320"/>
            <a:ext cx="4754880" cy="630936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0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73152" y="0"/>
            <a:ext cx="54864" cy="685800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429788" y="1777091"/>
            <a:ext cx="64008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JUNETEENTH FEST 2026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29788" y="1928740"/>
            <a:ext cx="6400800" cy="16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Honoring</a:t>
            </a:r>
            <a:br>
              <a:rPr lang="en-US" sz="5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5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57200" y="3520440"/>
            <a:ext cx="64008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5D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Cultural 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57200" y="416052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Friday, June 19, 2026  ·  Biddy Mason Memorial Park  ·  Downtown 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57200" y="4937760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1" u="none" strike="noStrike" cap="none">
                <a:solidFill>
                  <a:srgbClr val="F5D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"From Enslaved to Landowner. From Survivor to Philanthropist.</a:t>
            </a:r>
            <a:br>
              <a:rPr lang="en-US" sz="1300" b="0" i="1" u="none" strike="noStrike" cap="none">
                <a:solidFill>
                  <a:srgbClr val="F5D97E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0" i="1" u="none" strike="noStrike" cap="none">
                <a:solidFill>
                  <a:srgbClr val="F5D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 Legacy Lives in Every Block of This City."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75512" y="274326"/>
            <a:ext cx="6400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Downtown LA Neighborhood Council</a:t>
            </a:r>
            <a:endParaRPr sz="2000" b="1" i="0" u="none" strike="noStrike" cap="none">
              <a:solidFill>
                <a:srgbClr val="8E8E9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Angeles City Council District 14  </a:t>
            </a:r>
            <a:endParaRPr sz="2000" b="1" i="0" u="none" strike="noStrike" cap="none">
              <a:solidFill>
                <a:srgbClr val="8E8E9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 Charitable Foundation    </a:t>
            </a:r>
            <a:endParaRPr sz="2000" b="1" i="0" u="none" strike="noStrike" cap="none">
              <a:solidFill>
                <a:srgbClr val="8E8E9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Innovation Hub 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75499" y="1413201"/>
            <a:ext cx="1785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</a:t>
            </a:r>
            <a:endParaRPr sz="15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0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0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0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ECONOMIC ECOSYSTEM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0"/>
          <p:cNvSpPr txBox="1"/>
          <p:nvPr/>
        </p:nvSpPr>
        <p:spPr>
          <a:xfrm>
            <a:off x="457200" y="685800"/>
            <a:ext cx="11247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Vendor Marketplace &amp; Black Business 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0" descr="black_women_vendo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463040"/>
            <a:ext cx="3657600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0" descr="black_marke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0" y="1463040"/>
            <a:ext cx="3657600" cy="25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0" descr="black_business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8160" y="1463040"/>
            <a:ext cx="3657600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"/>
          <p:cNvSpPr/>
          <p:nvPr/>
        </p:nvSpPr>
        <p:spPr>
          <a:xfrm>
            <a:off x="457200" y="1463040"/>
            <a:ext cx="3657600" cy="2560320"/>
          </a:xfrm>
          <a:prstGeom prst="rect">
            <a:avLst/>
          </a:prstGeom>
          <a:noFill/>
          <a:ln w="12700" cap="flat" cmpd="sng">
            <a:solidFill>
              <a:srgbClr val="C99A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0"/>
          <p:cNvSpPr/>
          <p:nvPr/>
        </p:nvSpPr>
        <p:spPr>
          <a:xfrm>
            <a:off x="4297680" y="1463040"/>
            <a:ext cx="3657600" cy="2560320"/>
          </a:xfrm>
          <a:prstGeom prst="rect">
            <a:avLst/>
          </a:prstGeom>
          <a:noFill/>
          <a:ln w="12700" cap="flat" cmpd="sng">
            <a:solidFill>
              <a:srgbClr val="C99A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0"/>
          <p:cNvSpPr/>
          <p:nvPr/>
        </p:nvSpPr>
        <p:spPr>
          <a:xfrm>
            <a:off x="8138160" y="1463040"/>
            <a:ext cx="3657600" cy="2560320"/>
          </a:xfrm>
          <a:prstGeom prst="rect">
            <a:avLst/>
          </a:prstGeom>
          <a:noFill/>
          <a:ln w="12700" cap="flat" cmpd="sng">
            <a:solidFill>
              <a:srgbClr val="C99A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0"/>
          <p:cNvSpPr/>
          <p:nvPr/>
        </p:nvSpPr>
        <p:spPr>
          <a:xfrm>
            <a:off x="457200" y="4251960"/>
            <a:ext cx="3657600" cy="36576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0"/>
          <p:cNvSpPr txBox="1"/>
          <p:nvPr/>
        </p:nvSpPr>
        <p:spPr>
          <a:xfrm>
            <a:off x="457200" y="434340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Black-Owned</a:t>
            </a:r>
            <a:b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0"/>
          <p:cNvSpPr txBox="1"/>
          <p:nvPr/>
        </p:nvSpPr>
        <p:spPr>
          <a:xfrm>
            <a:off x="457200" y="4846320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Priority vendor selection for Black entrepreneurs from DTLA and beyond.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0"/>
          <p:cNvSpPr/>
          <p:nvPr/>
        </p:nvSpPr>
        <p:spPr>
          <a:xfrm>
            <a:off x="4361687" y="4251960"/>
            <a:ext cx="3657600" cy="36576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10"/>
          <p:cNvSpPr txBox="1"/>
          <p:nvPr/>
        </p:nvSpPr>
        <p:spPr>
          <a:xfrm>
            <a:off x="4361687" y="434340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&amp;</a:t>
            </a:r>
            <a:b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Beverage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0"/>
          <p:cNvSpPr txBox="1"/>
          <p:nvPr/>
        </p:nvSpPr>
        <p:spPr>
          <a:xfrm>
            <a:off x="4361687" y="4846320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Curated food operators featuring Black-owned restaurants and chefs.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0"/>
          <p:cNvSpPr/>
          <p:nvPr/>
        </p:nvSpPr>
        <p:spPr>
          <a:xfrm>
            <a:off x="8266174" y="4251960"/>
            <a:ext cx="3657600" cy="36576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0"/>
          <p:cNvSpPr txBox="1"/>
          <p:nvPr/>
        </p:nvSpPr>
        <p:spPr>
          <a:xfrm>
            <a:off x="8266174" y="434340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 &amp;</a:t>
            </a:r>
            <a:b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0"/>
          <p:cNvSpPr txBox="1"/>
          <p:nvPr/>
        </p:nvSpPr>
        <p:spPr>
          <a:xfrm>
            <a:off x="8266174" y="4846320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Visual artists, designers, jewelers, and fashion creators.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0"/>
          <p:cNvSpPr/>
          <p:nvPr/>
        </p:nvSpPr>
        <p:spPr>
          <a:xfrm>
            <a:off x="457200" y="5440680"/>
            <a:ext cx="3657600" cy="36576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0"/>
          <p:cNvSpPr txBox="1"/>
          <p:nvPr/>
        </p:nvSpPr>
        <p:spPr>
          <a:xfrm>
            <a:off x="457200" y="553212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Wellness &amp;</a:t>
            </a:r>
            <a:b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Health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0"/>
          <p:cNvSpPr txBox="1"/>
          <p:nvPr/>
        </p:nvSpPr>
        <p:spPr>
          <a:xfrm>
            <a:off x="457200" y="6035040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Holistic health, beauty, and wellness practitioners.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0"/>
          <p:cNvSpPr/>
          <p:nvPr/>
        </p:nvSpPr>
        <p:spPr>
          <a:xfrm>
            <a:off x="4361687" y="5440680"/>
            <a:ext cx="3657600" cy="36576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10"/>
          <p:cNvSpPr txBox="1"/>
          <p:nvPr/>
        </p:nvSpPr>
        <p:spPr>
          <a:xfrm>
            <a:off x="4361687" y="553212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</a:t>
            </a:r>
            <a:b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4361687" y="6035040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Nonprofits, advocacy groups, and social service providers.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0"/>
          <p:cNvSpPr/>
          <p:nvPr/>
        </p:nvSpPr>
        <p:spPr>
          <a:xfrm>
            <a:off x="8266174" y="5440680"/>
            <a:ext cx="3657600" cy="36576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0"/>
          <p:cNvSpPr txBox="1"/>
          <p:nvPr/>
        </p:nvSpPr>
        <p:spPr>
          <a:xfrm>
            <a:off x="8266174" y="5532120"/>
            <a:ext cx="1828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 &amp;</a:t>
            </a:r>
            <a:b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0"/>
          <p:cNvSpPr txBox="1"/>
          <p:nvPr/>
        </p:nvSpPr>
        <p:spPr>
          <a:xfrm>
            <a:off x="8266174" y="6035040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Startups, digital creators, and innovation-focused vendors.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11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1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1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&amp;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1"/>
          <p:cNvSpPr txBox="1"/>
          <p:nvPr/>
        </p:nvSpPr>
        <p:spPr>
          <a:xfrm>
            <a:off x="457200" y="685800"/>
            <a:ext cx="11247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Innovation Hub × Digital Experience Layer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1"/>
          <p:cNvSpPr txBox="1"/>
          <p:nvPr/>
        </p:nvSpPr>
        <p:spPr>
          <a:xfrm>
            <a:off x="457200" y="1371600"/>
            <a:ext cx="112471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Black History Meets the Future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1"/>
          <p:cNvSpPr/>
          <p:nvPr/>
        </p:nvSpPr>
        <p:spPr>
          <a:xfrm>
            <a:off x="457200" y="1874519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11"/>
          <p:cNvSpPr/>
          <p:nvPr/>
        </p:nvSpPr>
        <p:spPr>
          <a:xfrm>
            <a:off x="457200" y="2103120"/>
            <a:ext cx="54864" cy="118872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11"/>
          <p:cNvSpPr txBox="1"/>
          <p:nvPr/>
        </p:nvSpPr>
        <p:spPr>
          <a:xfrm>
            <a:off x="640080" y="2103120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QR / NFC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Storytelling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1"/>
          <p:cNvSpPr txBox="1"/>
          <p:nvPr/>
        </p:nvSpPr>
        <p:spPr>
          <a:xfrm>
            <a:off x="640080" y="2697480"/>
            <a:ext cx="53949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Tap-enabled experiences throughout the corridor — each point unlocks a chapter of Biddy Mason's life.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1"/>
          <p:cNvSpPr/>
          <p:nvPr/>
        </p:nvSpPr>
        <p:spPr>
          <a:xfrm>
            <a:off x="6309360" y="2103120"/>
            <a:ext cx="54864" cy="118872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11"/>
          <p:cNvSpPr txBox="1"/>
          <p:nvPr/>
        </p:nvSpPr>
        <p:spPr>
          <a:xfrm>
            <a:off x="6492240" y="2103120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Augmented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1"/>
          <p:cNvSpPr txBox="1"/>
          <p:nvPr/>
        </p:nvSpPr>
        <p:spPr>
          <a:xfrm>
            <a:off x="6492240" y="2697480"/>
            <a:ext cx="53949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 overlays of Biddy Assets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1"/>
          <p:cNvSpPr/>
          <p:nvPr/>
        </p:nvSpPr>
        <p:spPr>
          <a:xfrm>
            <a:off x="457200" y="3566160"/>
            <a:ext cx="54864" cy="118872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1"/>
          <p:cNvSpPr txBox="1"/>
          <p:nvPr/>
        </p:nvSpPr>
        <p:spPr>
          <a:xfrm>
            <a:off x="640080" y="3566160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3D Asset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Capture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1"/>
          <p:cNvSpPr txBox="1"/>
          <p:nvPr/>
        </p:nvSpPr>
        <p:spPr>
          <a:xfrm>
            <a:off x="640080" y="4160520"/>
            <a:ext cx="53949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preservation of art installations, creating a permanent archive of the 2026 activation.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1"/>
          <p:cNvSpPr/>
          <p:nvPr/>
        </p:nvSpPr>
        <p:spPr>
          <a:xfrm>
            <a:off x="6309360" y="3566160"/>
            <a:ext cx="54864" cy="118872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1"/>
          <p:cNvSpPr txBox="1"/>
          <p:nvPr/>
        </p:nvSpPr>
        <p:spPr>
          <a:xfrm>
            <a:off x="6492240" y="3566160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Live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1"/>
          <p:cNvSpPr txBox="1"/>
          <p:nvPr/>
        </p:nvSpPr>
        <p:spPr>
          <a:xfrm>
            <a:off x="6492240" y="4160520"/>
            <a:ext cx="53949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 Gallery serves as the content creation hub — broadcasting the event to global audiences.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1"/>
          <p:cNvSpPr/>
          <p:nvPr/>
        </p:nvSpPr>
        <p:spPr>
          <a:xfrm>
            <a:off x="457200" y="5029200"/>
            <a:ext cx="54864" cy="118872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1"/>
          <p:cNvSpPr txBox="1"/>
          <p:nvPr/>
        </p:nvSpPr>
        <p:spPr>
          <a:xfrm>
            <a:off x="640080" y="5029200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</a:t>
            </a:r>
            <a:b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Marketplace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1"/>
          <p:cNvSpPr txBox="1"/>
          <p:nvPr/>
        </p:nvSpPr>
        <p:spPr>
          <a:xfrm>
            <a:off x="640080" y="5623560"/>
            <a:ext cx="53949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Vendor onboarding and digital commerce integration for Black-owned businesses.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1"/>
          <p:cNvSpPr/>
          <p:nvPr/>
        </p:nvSpPr>
        <p:spPr>
          <a:xfrm>
            <a:off x="6309360" y="5029200"/>
            <a:ext cx="54864" cy="118872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2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p12" descr="black_you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822960"/>
            <a:ext cx="5486400" cy="576072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2"/>
          <p:cNvSpPr/>
          <p:nvPr/>
        </p:nvSpPr>
        <p:spPr>
          <a:xfrm>
            <a:off x="6400800" y="822960"/>
            <a:ext cx="5486400" cy="576072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12" descr="black_you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0" y="914400"/>
            <a:ext cx="5303520" cy="557784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2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2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&amp; CITY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2"/>
          <p:cNvSpPr txBox="1"/>
          <p:nvPr/>
        </p:nvSpPr>
        <p:spPr>
          <a:xfrm>
            <a:off x="457200" y="685800"/>
            <a:ext cx="57607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Triple Bottom Line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2"/>
          <p:cNvSpPr/>
          <p:nvPr/>
        </p:nvSpPr>
        <p:spPr>
          <a:xfrm>
            <a:off x="457200" y="1508760"/>
            <a:ext cx="5486400" cy="36576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2"/>
          <p:cNvSpPr txBox="1"/>
          <p:nvPr/>
        </p:nvSpPr>
        <p:spPr>
          <a:xfrm>
            <a:off x="457200" y="160020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ECONOMIC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2"/>
          <p:cNvSpPr txBox="1"/>
          <p:nvPr/>
        </p:nvSpPr>
        <p:spPr>
          <a:xfrm>
            <a:off x="457200" y="1965960"/>
            <a:ext cx="5486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Increased foot traffic to Downtown 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Revenue for 50+ Black-owned vendors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Activation of vacant retail spaces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CRA-aligned financial 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Long-term corridor revitalization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2"/>
          <p:cNvSpPr/>
          <p:nvPr/>
        </p:nvSpPr>
        <p:spPr>
          <a:xfrm>
            <a:off x="457200" y="3200400"/>
            <a:ext cx="5486400" cy="36576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12"/>
          <p:cNvSpPr txBox="1"/>
          <p:nvPr/>
        </p:nvSpPr>
        <p:spPr>
          <a:xfrm>
            <a:off x="457200" y="329184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BF0A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>
            <a:off x="457200" y="3657600"/>
            <a:ext cx="5486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Preservation of Black history in 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Elevation of Biddy Mason's legacy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Community education &amp;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Intergenerational storytelling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National model for Juneteenth 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2"/>
          <p:cNvSpPr/>
          <p:nvPr/>
        </p:nvSpPr>
        <p:spPr>
          <a:xfrm>
            <a:off x="457200" y="4892040"/>
            <a:ext cx="5486400" cy="36576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2"/>
          <p:cNvSpPr txBox="1"/>
          <p:nvPr/>
        </p:nvSpPr>
        <p:spPr>
          <a:xfrm>
            <a:off x="457200" y="498348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URBAN IMPACT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2"/>
          <p:cNvSpPr txBox="1"/>
          <p:nvPr/>
        </p:nvSpPr>
        <p:spPr>
          <a:xfrm>
            <a:off x="457200" y="5349240"/>
            <a:ext cx="5486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Temporary-to-permanent activation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Support for DTLA Historic Core revival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Demonstrates culture-led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City partnership &amp; civic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Blueprint for future district activations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3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3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3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3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PARTNERSHIPS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3"/>
          <p:cNvSpPr txBox="1"/>
          <p:nvPr/>
        </p:nvSpPr>
        <p:spPr>
          <a:xfrm>
            <a:off x="457200" y="685800"/>
            <a:ext cx="11247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We're Calling 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3"/>
          <p:cNvSpPr txBox="1"/>
          <p:nvPr/>
        </p:nvSpPr>
        <p:spPr>
          <a:xfrm>
            <a:off x="457200" y="1371600"/>
            <a:ext cx="11247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are seeking collaboration and support from visionary partners who believe in culture as infrastructure.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3"/>
          <p:cNvSpPr/>
          <p:nvPr/>
        </p:nvSpPr>
        <p:spPr>
          <a:xfrm>
            <a:off x="457200" y="1920240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457200" y="2148840"/>
            <a:ext cx="5486400" cy="201168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3"/>
          <p:cNvSpPr/>
          <p:nvPr/>
        </p:nvSpPr>
        <p:spPr>
          <a:xfrm>
            <a:off x="457200" y="2148840"/>
            <a:ext cx="5486400" cy="7315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3"/>
          <p:cNvSpPr txBox="1"/>
          <p:nvPr/>
        </p:nvSpPr>
        <p:spPr>
          <a:xfrm>
            <a:off x="640080" y="2286000"/>
            <a:ext cx="51206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CITY OF 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3"/>
          <p:cNvSpPr txBox="1"/>
          <p:nvPr/>
        </p:nvSpPr>
        <p:spPr>
          <a:xfrm>
            <a:off x="640080" y="2651760"/>
            <a:ext cx="51206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Mayor's Office · Cultural Affairs · LADOT · LAPD · Sanitation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3"/>
          <p:cNvSpPr txBox="1"/>
          <p:nvPr/>
        </p:nvSpPr>
        <p:spPr>
          <a:xfrm>
            <a:off x="640080" y="3017520"/>
            <a:ext cx="512064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Street closure permits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Vendor &amp; health permits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Infrastructure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Civic endorsement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3"/>
          <p:cNvSpPr/>
          <p:nvPr/>
        </p:nvSpPr>
        <p:spPr>
          <a:xfrm>
            <a:off x="6309360" y="2148840"/>
            <a:ext cx="5486400" cy="201168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3"/>
          <p:cNvSpPr/>
          <p:nvPr/>
        </p:nvSpPr>
        <p:spPr>
          <a:xfrm>
            <a:off x="6309360" y="2148840"/>
            <a:ext cx="5486400" cy="7315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3"/>
          <p:cNvSpPr txBox="1"/>
          <p:nvPr/>
        </p:nvSpPr>
        <p:spPr>
          <a:xfrm>
            <a:off x="6492240" y="2286000"/>
            <a:ext cx="51206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CORPORATE SPONSORS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3"/>
          <p:cNvSpPr txBox="1"/>
          <p:nvPr/>
        </p:nvSpPr>
        <p:spPr>
          <a:xfrm>
            <a:off x="6492240" y="2651760"/>
            <a:ext cx="51206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Foundations · Financial Institutions · CRA-Aligned Partners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3"/>
          <p:cNvSpPr txBox="1"/>
          <p:nvPr/>
        </p:nvSpPr>
        <p:spPr>
          <a:xfrm>
            <a:off x="6492240" y="3017520"/>
            <a:ext cx="512064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Title &amp; presenting sponsorships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Programmatic collaboration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Branded activations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Media &amp; PR amplification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3"/>
          <p:cNvSpPr/>
          <p:nvPr/>
        </p:nvSpPr>
        <p:spPr>
          <a:xfrm>
            <a:off x="457200" y="4343400"/>
            <a:ext cx="5486400" cy="201168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3"/>
          <p:cNvSpPr/>
          <p:nvPr/>
        </p:nvSpPr>
        <p:spPr>
          <a:xfrm>
            <a:off x="457200" y="4343400"/>
            <a:ext cx="5486400" cy="7315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3"/>
          <p:cNvSpPr txBox="1"/>
          <p:nvPr/>
        </p:nvSpPr>
        <p:spPr>
          <a:xfrm>
            <a:off x="640080" y="4480560"/>
            <a:ext cx="51206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PROPERTY OWNERS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3"/>
          <p:cNvSpPr txBox="1"/>
          <p:nvPr/>
        </p:nvSpPr>
        <p:spPr>
          <a:xfrm>
            <a:off x="640080" y="4846320"/>
            <a:ext cx="512064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DTLA Stakeholders · Retail Space Owners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3"/>
          <p:cNvSpPr txBox="1"/>
          <p:nvPr/>
        </p:nvSpPr>
        <p:spPr>
          <a:xfrm>
            <a:off x="640080" y="5212080"/>
            <a:ext cx="512064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Retail space 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Temporary use agreements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Long-term corridor investment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Adaptive reuse partnerships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3"/>
          <p:cNvSpPr/>
          <p:nvPr/>
        </p:nvSpPr>
        <p:spPr>
          <a:xfrm>
            <a:off x="6309360" y="4343400"/>
            <a:ext cx="5486400" cy="201168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3"/>
          <p:cNvSpPr/>
          <p:nvPr/>
        </p:nvSpPr>
        <p:spPr>
          <a:xfrm>
            <a:off x="6309360" y="4343400"/>
            <a:ext cx="5486400" cy="7315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3"/>
          <p:cNvSpPr txBox="1"/>
          <p:nvPr/>
        </p:nvSpPr>
        <p:spPr>
          <a:xfrm>
            <a:off x="6492240" y="4480560"/>
            <a:ext cx="51206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ORGS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3"/>
          <p:cNvSpPr txBox="1"/>
          <p:nvPr/>
        </p:nvSpPr>
        <p:spPr>
          <a:xfrm>
            <a:off x="6492240" y="4846320"/>
            <a:ext cx="5120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· LA Commons ·  · Black Chambers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3"/>
          <p:cNvSpPr txBox="1"/>
          <p:nvPr/>
        </p:nvSpPr>
        <p:spPr>
          <a:xfrm>
            <a:off x="6492240" y="5212080"/>
            <a:ext cx="51207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Programming collaboration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Vendor &amp; vendor recruitment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Community outreach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Cultural advisory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SPONSORSHIP OPPORTUNITIES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4"/>
          <p:cNvSpPr txBox="1"/>
          <p:nvPr/>
        </p:nvSpPr>
        <p:spPr>
          <a:xfrm>
            <a:off x="457200" y="685800"/>
            <a:ext cx="11247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Invest in Legacy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4"/>
          <p:cNvSpPr txBox="1"/>
          <p:nvPr/>
        </p:nvSpPr>
        <p:spPr>
          <a:xfrm>
            <a:off x="457200" y="1371600"/>
            <a:ext cx="112471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Four tiers of partnership — each one a direct investment in Black culture, Black business, and Black history.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4"/>
          <p:cNvSpPr/>
          <p:nvPr/>
        </p:nvSpPr>
        <p:spPr>
          <a:xfrm>
            <a:off x="365760" y="1920240"/>
            <a:ext cx="2743200" cy="466344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4"/>
          <p:cNvSpPr/>
          <p:nvPr/>
        </p:nvSpPr>
        <p:spPr>
          <a:xfrm>
            <a:off x="365760" y="1920240"/>
            <a:ext cx="2743200" cy="9144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4"/>
          <p:cNvSpPr txBox="1"/>
          <p:nvPr/>
        </p:nvSpPr>
        <p:spPr>
          <a:xfrm>
            <a:off x="502920" y="205740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4"/>
          <p:cNvSpPr txBox="1"/>
          <p:nvPr/>
        </p:nvSpPr>
        <p:spPr>
          <a:xfrm>
            <a:off x="502920" y="2560320"/>
            <a:ext cx="246888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$25,000+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457200" y="3127248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4"/>
          <p:cNvSpPr txBox="1"/>
          <p:nvPr/>
        </p:nvSpPr>
        <p:spPr>
          <a:xfrm>
            <a:off x="502920" y="3200400"/>
            <a:ext cx="2468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Title naming rights to the 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Presenting sponsor on all materials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Branded Story Room chapter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VIP reception &amp; speaking opportunity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Full-stage logo placement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Social media campaign integration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Digital archive naming rights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4"/>
          <p:cNvSpPr/>
          <p:nvPr/>
        </p:nvSpPr>
        <p:spPr>
          <a:xfrm>
            <a:off x="3291840" y="1920240"/>
            <a:ext cx="2743200" cy="466344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4"/>
          <p:cNvSpPr/>
          <p:nvPr/>
        </p:nvSpPr>
        <p:spPr>
          <a:xfrm>
            <a:off x="3291840" y="1920240"/>
            <a:ext cx="2743200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4"/>
          <p:cNvSpPr txBox="1"/>
          <p:nvPr/>
        </p:nvSpPr>
        <p:spPr>
          <a:xfrm>
            <a:off x="3429000" y="205740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PIONEER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4"/>
          <p:cNvSpPr txBox="1"/>
          <p:nvPr/>
        </p:nvSpPr>
        <p:spPr>
          <a:xfrm>
            <a:off x="3429000" y="2560320"/>
            <a:ext cx="246888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$10,000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4"/>
          <p:cNvSpPr/>
          <p:nvPr/>
        </p:nvSpPr>
        <p:spPr>
          <a:xfrm>
            <a:off x="457200" y="3127248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4"/>
          <p:cNvSpPr txBox="1"/>
          <p:nvPr/>
        </p:nvSpPr>
        <p:spPr>
          <a:xfrm>
            <a:off x="3429000" y="3200400"/>
            <a:ext cx="2468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Co-presenting sponsor recognition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Branded vendor marketplace zone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Logo on stage backdrop &amp; signage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VIP access for 10 guests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Social media feature package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Program book full-page feature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4"/>
          <p:cNvSpPr/>
          <p:nvPr/>
        </p:nvSpPr>
        <p:spPr>
          <a:xfrm>
            <a:off x="6217920" y="1920240"/>
            <a:ext cx="2743200" cy="466344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4"/>
          <p:cNvSpPr/>
          <p:nvPr/>
        </p:nvSpPr>
        <p:spPr>
          <a:xfrm>
            <a:off x="6217920" y="1920240"/>
            <a:ext cx="2743200" cy="91440"/>
          </a:xfrm>
          <a:prstGeom prst="rect">
            <a:avLst/>
          </a:prstGeom>
          <a:solidFill>
            <a:srgbClr val="F5D97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4"/>
          <p:cNvSpPr txBox="1"/>
          <p:nvPr/>
        </p:nvSpPr>
        <p:spPr>
          <a:xfrm>
            <a:off x="6355080" y="205740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5D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4"/>
          <p:cNvSpPr txBox="1"/>
          <p:nvPr/>
        </p:nvSpPr>
        <p:spPr>
          <a:xfrm>
            <a:off x="6355080" y="2560320"/>
            <a:ext cx="246888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$5,000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4"/>
          <p:cNvSpPr/>
          <p:nvPr/>
        </p:nvSpPr>
        <p:spPr>
          <a:xfrm>
            <a:off x="457200" y="3127248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4"/>
          <p:cNvSpPr txBox="1"/>
          <p:nvPr/>
        </p:nvSpPr>
        <p:spPr>
          <a:xfrm>
            <a:off x="6355080" y="3200400"/>
            <a:ext cx="2468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Supporting sponsor recognition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Branded activation booth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Logo on event signage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VIP access for 5 guests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Social media mention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Program book half-page feature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4"/>
          <p:cNvSpPr/>
          <p:nvPr/>
        </p:nvSpPr>
        <p:spPr>
          <a:xfrm>
            <a:off x="9144000" y="1920240"/>
            <a:ext cx="2743200" cy="466344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4"/>
          <p:cNvSpPr/>
          <p:nvPr/>
        </p:nvSpPr>
        <p:spPr>
          <a:xfrm>
            <a:off x="9144000" y="1920240"/>
            <a:ext cx="2743200" cy="91440"/>
          </a:xfrm>
          <a:prstGeom prst="rect">
            <a:avLst/>
          </a:prstGeom>
          <a:solidFill>
            <a:srgbClr val="8E8E9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4"/>
          <p:cNvSpPr txBox="1"/>
          <p:nvPr/>
        </p:nvSpPr>
        <p:spPr>
          <a:xfrm>
            <a:off x="9281160" y="2057400"/>
            <a:ext cx="2468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4"/>
          <p:cNvSpPr txBox="1"/>
          <p:nvPr/>
        </p:nvSpPr>
        <p:spPr>
          <a:xfrm>
            <a:off x="9281160" y="2560320"/>
            <a:ext cx="246888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4"/>
          <p:cNvSpPr/>
          <p:nvPr/>
        </p:nvSpPr>
        <p:spPr>
          <a:xfrm>
            <a:off x="457200" y="3127248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4"/>
          <p:cNvSpPr txBox="1"/>
          <p:nvPr/>
        </p:nvSpPr>
        <p:spPr>
          <a:xfrm>
            <a:off x="9281160" y="3200400"/>
            <a:ext cx="246888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Community partner recognition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Logo on digital materials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2 VIP 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Social media shoutout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Program book listing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5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15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5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5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IMPLEMENTATION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5"/>
          <p:cNvSpPr txBox="1"/>
          <p:nvPr/>
        </p:nvSpPr>
        <p:spPr>
          <a:xfrm>
            <a:off x="457200" y="685800"/>
            <a:ext cx="11247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Permitting, Logistics &amp; Execution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5"/>
          <p:cNvSpPr/>
          <p:nvPr/>
        </p:nvSpPr>
        <p:spPr>
          <a:xfrm>
            <a:off x="457200" y="1417320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15"/>
          <p:cNvSpPr txBox="1"/>
          <p:nvPr/>
        </p:nvSpPr>
        <p:spPr>
          <a:xfrm>
            <a:off x="457200" y="160020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PERMITS REQUIRED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5"/>
          <p:cNvSpPr txBox="1"/>
          <p:nvPr/>
        </p:nvSpPr>
        <p:spPr>
          <a:xfrm>
            <a:off x="457200" y="1947672"/>
            <a:ext cx="54864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Street closure permits (LADOT)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Vendor &amp; health permits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Temporary use of retail spaces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Special event permit (City of LA)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Sound &amp; amplification permits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Alcohol service permits (if applicable)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5"/>
          <p:cNvSpPr txBox="1"/>
          <p:nvPr/>
        </p:nvSpPr>
        <p:spPr>
          <a:xfrm>
            <a:off x="457200" y="333756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CITY COORDINATION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5"/>
          <p:cNvSpPr txBox="1"/>
          <p:nvPr/>
        </p:nvSpPr>
        <p:spPr>
          <a:xfrm>
            <a:off x="457200" y="3685032"/>
            <a:ext cx="548640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LADOT — Traffic &amp; street closure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LAPD — Event security &amp; crowd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LA Sanitation — Waste &amp; cleanup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LA Cultural Affairs — Programming support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Mayor's Office — Civic endorsement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5"/>
          <p:cNvSpPr txBox="1"/>
          <p:nvPr/>
        </p:nvSpPr>
        <p:spPr>
          <a:xfrm>
            <a:off x="6309360" y="160020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BF0A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PRODUCTION 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5"/>
          <p:cNvSpPr txBox="1"/>
          <p:nvPr/>
        </p:nvSpPr>
        <p:spPr>
          <a:xfrm>
            <a:off x="6309360" y="1947672"/>
            <a:ext cx="5486400" cy="13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60 days out: Permits filed &amp; approved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60 days out: Vendor applications open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45 days out: Programming confirmed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30 days out: Marketing campaign launches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14 days out: Site walk-through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7 days out: Final logistics 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Day of: 6 AM setup, 12 PM doors open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5"/>
          <p:cNvSpPr txBox="1"/>
          <p:nvPr/>
        </p:nvSpPr>
        <p:spPr>
          <a:xfrm>
            <a:off x="6309360" y="333756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BF0A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INFRASTRUCTURE NEEDS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5"/>
          <p:cNvSpPr txBox="1"/>
          <p:nvPr/>
        </p:nvSpPr>
        <p:spPr>
          <a:xfrm>
            <a:off x="6309300" y="3685025"/>
            <a:ext cx="5486400" cy="11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Stage &amp; sound production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Tent &amp; booth structures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Power &amp; electrical distribution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Portable restrooms &amp; sanitation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Security barriers &amp; crowd control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Signage &amp; wayfinding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6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1" name="Google Shape;521;p16" descr="juneteenth_st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0"/>
            <a:ext cx="62453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6"/>
          <p:cNvSpPr/>
          <p:nvPr/>
        </p:nvSpPr>
        <p:spPr>
          <a:xfrm>
            <a:off x="5943600" y="0"/>
            <a:ext cx="62453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3" name="Google Shape;523;p16" descr="juneteenth_sta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6480" y="182880"/>
            <a:ext cx="585216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6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6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LONG-TERM VISION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6"/>
          <p:cNvSpPr txBox="1"/>
          <p:nvPr/>
        </p:nvSpPr>
        <p:spPr>
          <a:xfrm>
            <a:off x="457200" y="685800"/>
            <a:ext cx="53035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Beyond June 19th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6"/>
          <p:cNvSpPr txBox="1"/>
          <p:nvPr/>
        </p:nvSpPr>
        <p:spPr>
          <a:xfrm>
            <a:off x="457200" y="1371600"/>
            <a:ext cx="530352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Replicable National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6"/>
          <p:cNvSpPr/>
          <p:nvPr/>
        </p:nvSpPr>
        <p:spPr>
          <a:xfrm>
            <a:off x="457200" y="1874519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6"/>
          <p:cNvSpPr/>
          <p:nvPr/>
        </p:nvSpPr>
        <p:spPr>
          <a:xfrm>
            <a:off x="457200" y="2148840"/>
            <a:ext cx="54864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16"/>
          <p:cNvSpPr txBox="1"/>
          <p:nvPr/>
        </p:nvSpPr>
        <p:spPr>
          <a:xfrm>
            <a:off x="658368" y="2057400"/>
            <a:ext cx="50292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Annual Juneteenth Fest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6"/>
          <p:cNvSpPr txBox="1"/>
          <p:nvPr/>
        </p:nvSpPr>
        <p:spPr>
          <a:xfrm>
            <a:off x="658368" y="2404872"/>
            <a:ext cx="50292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 Juneteenth Fest as a permanent annual activation in Downtown Los Angeles — growing in scale, impact, and national recognition each year.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6"/>
          <p:cNvSpPr/>
          <p:nvPr/>
        </p:nvSpPr>
        <p:spPr>
          <a:xfrm>
            <a:off x="457200" y="3108960"/>
            <a:ext cx="54864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6"/>
          <p:cNvSpPr txBox="1"/>
          <p:nvPr/>
        </p:nvSpPr>
        <p:spPr>
          <a:xfrm>
            <a:off x="658368" y="3017520"/>
            <a:ext cx="50292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 Cultural Corridor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6"/>
          <p:cNvSpPr txBox="1"/>
          <p:nvPr/>
        </p:nvSpPr>
        <p:spPr>
          <a:xfrm>
            <a:off x="658368" y="3364992"/>
            <a:ext cx="50292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 the Broadway corridor into a permanent cultural district honoring Black history, Black business, and Black innovation in DTLA.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6"/>
          <p:cNvSpPr/>
          <p:nvPr/>
        </p:nvSpPr>
        <p:spPr>
          <a:xfrm>
            <a:off x="457200" y="4069080"/>
            <a:ext cx="54864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16"/>
          <p:cNvSpPr txBox="1"/>
          <p:nvPr/>
        </p:nvSpPr>
        <p:spPr>
          <a:xfrm>
            <a:off x="658368" y="3977640"/>
            <a:ext cx="50292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Replication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6"/>
          <p:cNvSpPr txBox="1"/>
          <p:nvPr/>
        </p:nvSpPr>
        <p:spPr>
          <a:xfrm>
            <a:off x="658368" y="4325112"/>
            <a:ext cx="50292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Package the activation model for deployment in other cities — a blueprint for culture-led urban revitalization anchored in Black history.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6"/>
          <p:cNvSpPr/>
          <p:nvPr/>
        </p:nvSpPr>
        <p:spPr>
          <a:xfrm>
            <a:off x="457200" y="5029200"/>
            <a:ext cx="54864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6"/>
          <p:cNvSpPr txBox="1"/>
          <p:nvPr/>
        </p:nvSpPr>
        <p:spPr>
          <a:xfrm>
            <a:off x="658368" y="4937760"/>
            <a:ext cx="50292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Legacy Archive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6"/>
          <p:cNvSpPr txBox="1"/>
          <p:nvPr/>
        </p:nvSpPr>
        <p:spPr>
          <a:xfrm>
            <a:off x="658368" y="5285232"/>
            <a:ext cx="50292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a permanent digital archive of Biddy Mason's story, accessible globally through the technology infrastructure built at Juneteenth Fest 2026.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6"/>
          <p:cNvSpPr/>
          <p:nvPr/>
        </p:nvSpPr>
        <p:spPr>
          <a:xfrm>
            <a:off x="457200" y="5989320"/>
            <a:ext cx="54864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6"/>
          <p:cNvSpPr txBox="1"/>
          <p:nvPr/>
        </p:nvSpPr>
        <p:spPr>
          <a:xfrm>
            <a:off x="658368" y="5897880"/>
            <a:ext cx="50292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Economic Ecosystem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6"/>
          <p:cNvSpPr txBox="1"/>
          <p:nvPr/>
        </p:nvSpPr>
        <p:spPr>
          <a:xfrm>
            <a:off x="658368" y="6245352"/>
            <a:ext cx="50292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a year-round Black business incubator and marketplace program seeded by the relationships and infrastructure built at the festival.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7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17" descr="black_festiv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50505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2" name="Google Shape;552;p17" descr="black_festiv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17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7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7"/>
          <p:cNvSpPr/>
          <p:nvPr/>
        </p:nvSpPr>
        <p:spPr>
          <a:xfrm>
            <a:off x="4114800" y="109728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7"/>
          <p:cNvSpPr txBox="1"/>
          <p:nvPr/>
        </p:nvSpPr>
        <p:spPr>
          <a:xfrm>
            <a:off x="4224528" y="113385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CALL TO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7"/>
          <p:cNvSpPr txBox="1"/>
          <p:nvPr/>
        </p:nvSpPr>
        <p:spPr>
          <a:xfrm>
            <a:off x="1371600" y="1828800"/>
            <a:ext cx="944575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5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 the Movement.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7"/>
          <p:cNvSpPr txBox="1"/>
          <p:nvPr/>
        </p:nvSpPr>
        <p:spPr>
          <a:xfrm>
            <a:off x="1371600" y="3017520"/>
            <a:ext cx="94457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5D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 part of the most significant cultural activation in Downtown Los Angeles history.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7"/>
          <p:cNvSpPr/>
          <p:nvPr/>
        </p:nvSpPr>
        <p:spPr>
          <a:xfrm>
            <a:off x="457200" y="3703320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17"/>
          <p:cNvSpPr txBox="1"/>
          <p:nvPr/>
        </p:nvSpPr>
        <p:spPr>
          <a:xfrm>
            <a:off x="1371600" y="3840480"/>
            <a:ext cx="944575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·  Flagship Juneteenth Celebration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·  District-Scale Cultural 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·  Economic Catalyst for Black 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·  National Model for Urban Revitalization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7"/>
          <p:cNvSpPr/>
          <p:nvPr/>
        </p:nvSpPr>
        <p:spPr>
          <a:xfrm>
            <a:off x="457200" y="5349240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17"/>
          <p:cNvSpPr txBox="1"/>
          <p:nvPr/>
        </p:nvSpPr>
        <p:spPr>
          <a:xfrm>
            <a:off x="1371600" y="5486400"/>
            <a:ext cx="9445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Partners: Biddy Mason Foundation  ·  Downtown Los Angele Neighborhood Council  ·  BASE Innovation Hub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8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8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p18" descr="biddy_portrai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457200"/>
            <a:ext cx="41148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8"/>
          <p:cNvSpPr/>
          <p:nvPr/>
        </p:nvSpPr>
        <p:spPr>
          <a:xfrm>
            <a:off x="7772400" y="457200"/>
            <a:ext cx="4114800" cy="5943600"/>
          </a:xfrm>
          <a:prstGeom prst="rect">
            <a:avLst/>
          </a:prstGeom>
          <a:noFill/>
          <a:ln w="25400" cap="flat" cmpd="sng">
            <a:solidFill>
              <a:srgbClr val="C99A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8"/>
          <p:cNvSpPr txBox="1"/>
          <p:nvPr/>
        </p:nvSpPr>
        <p:spPr>
          <a:xfrm>
            <a:off x="457200" y="914400"/>
            <a:ext cx="685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JUNETEENTH FEST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8"/>
          <p:cNvSpPr txBox="1"/>
          <p:nvPr/>
        </p:nvSpPr>
        <p:spPr>
          <a:xfrm>
            <a:off x="457200" y="1463040"/>
            <a:ext cx="68580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</a:t>
            </a:r>
            <a:br>
              <a:rPr lang="en-US" sz="4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Corridor</a:t>
            </a:r>
            <a:br>
              <a:rPr lang="en-US" sz="4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8"/>
          <p:cNvSpPr txBox="1"/>
          <p:nvPr/>
        </p:nvSpPr>
        <p:spPr>
          <a:xfrm>
            <a:off x="457200" y="3749039"/>
            <a:ext cx="68580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Friday, June 19,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8"/>
          <p:cNvSpPr txBox="1"/>
          <p:nvPr/>
        </p:nvSpPr>
        <p:spPr>
          <a:xfrm>
            <a:off x="457200" y="4206240"/>
            <a:ext cx="6858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 Memorial Park · 333 S Spring St, Los Angeles, CA 90013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8"/>
          <p:cNvSpPr txBox="1"/>
          <p:nvPr/>
        </p:nvSpPr>
        <p:spPr>
          <a:xfrm>
            <a:off x="457200" y="4617720"/>
            <a:ext cx="6858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Broadway from 3rd to 5th Street · 12 PM – 8 PM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8"/>
          <p:cNvSpPr txBox="1"/>
          <p:nvPr/>
        </p:nvSpPr>
        <p:spPr>
          <a:xfrm>
            <a:off x="457200" y="5212080"/>
            <a:ext cx="6858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F5D97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"She didn't just survive. She built."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8"/>
          <p:cNvSpPr txBox="1"/>
          <p:nvPr/>
        </p:nvSpPr>
        <p:spPr>
          <a:xfrm>
            <a:off x="457200" y="5943600"/>
            <a:ext cx="68580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8E8E9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Downtown LA Neighborhood Council  -  Biddy Mason Foundation   ·  BASE Innovation Hub  ·  CD14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biddy_portrait_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22960"/>
            <a:ext cx="3291840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457200" y="822960"/>
            <a:ext cx="3291840" cy="5120640"/>
          </a:xfrm>
          <a:prstGeom prst="rect">
            <a:avLst/>
          </a:prstGeom>
          <a:noFill/>
          <a:ln w="25400" cap="flat" cmpd="sng">
            <a:solidFill>
              <a:srgbClr val="C99A0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4206240" y="82296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4315968" y="85953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 STORY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206240" y="1325880"/>
            <a:ext cx="7589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Bridget 'Biddy' Mason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4206240" y="2103120"/>
            <a:ext cx="75895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1818 – 1891  ·  Nurse · Midwife · Landowner · Philanthropist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4206240" y="2743200"/>
            <a:ext cx="75895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 into slavery in 1818, Biddy Mason walked over 1,700 miles from Mississippi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California — on foot, herding livestock — as an enslaved woman.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rgbClr val="F2F2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1856, she petitioned the California District Court and won her freedom,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becoming one of the first Black women to successfully sue for liberty in the state.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rgbClr val="F2F2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 settled in Los Angeles, worked as a nurse and midwife, and saved every penny.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1866, she purchased land at 331 S. Spring Street — the first Black woman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Los Angeles to own property.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rgbClr val="F2F2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She founded the First African Methodist Episcopal Church (FAME) in 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used her wealth to feed the hungry, care for the sick, and bail out prisoners.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b="0" i="0" u="none" strike="noStrike" cap="none">
              <a:solidFill>
                <a:srgbClr val="F2F2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she died in 1891, her estate was valued at $300,000 — nearly $10 million today.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LEGACY TIMELINE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457200" y="685800"/>
            <a:ext cx="11247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Life of Defiance, Dignity &amp; Determination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457200" y="2148840"/>
            <a:ext cx="11274552" cy="54864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1152797" y="1993392"/>
            <a:ext cx="219456" cy="219456"/>
          </a:xfrm>
          <a:prstGeom prst="ellipse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457200" y="1417320"/>
            <a:ext cx="161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1818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457200" y="2423160"/>
            <a:ext cx="16106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 into</a:t>
            </a:r>
            <a:b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Slavery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2763447" y="1993392"/>
            <a:ext cx="219456" cy="219456"/>
          </a:xfrm>
          <a:prstGeom prst="ellipse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2067850" y="1417320"/>
            <a:ext cx="161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1847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2067850" y="2423160"/>
            <a:ext cx="16106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Walked 1,700</a:t>
            </a:r>
            <a:b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Miles to 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4374097" y="1993392"/>
            <a:ext cx="219456" cy="219456"/>
          </a:xfrm>
          <a:prstGeom prst="ellipse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3678500" y="1417320"/>
            <a:ext cx="161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1856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"/>
          <p:cNvSpPr txBox="1"/>
          <p:nvPr/>
        </p:nvSpPr>
        <p:spPr>
          <a:xfrm>
            <a:off x="3678500" y="2423160"/>
            <a:ext cx="16106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Won Her</a:t>
            </a:r>
            <a:b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Freedom in Court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/>
          <p:nvPr/>
        </p:nvSpPr>
        <p:spPr>
          <a:xfrm>
            <a:off x="5984748" y="1993392"/>
            <a:ext cx="219456" cy="219456"/>
          </a:xfrm>
          <a:prstGeom prst="ellipse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5289150" y="1417320"/>
            <a:ext cx="161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5289150" y="2423160"/>
            <a:ext cx="16106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Bought Land on</a:t>
            </a:r>
            <a:b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Spring Street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7595398" y="1993392"/>
            <a:ext cx="219456" cy="219456"/>
          </a:xfrm>
          <a:prstGeom prst="ellipse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6899801" y="1417320"/>
            <a:ext cx="161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1872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899801" y="2423160"/>
            <a:ext cx="16106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Founded FAME</a:t>
            </a:r>
            <a:b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Church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9206048" y="1993392"/>
            <a:ext cx="219456" cy="219456"/>
          </a:xfrm>
          <a:prstGeom prst="ellipse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8510451" y="1417320"/>
            <a:ext cx="161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1884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8510451" y="2423160"/>
            <a:ext cx="16106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Opened a</a:t>
            </a:r>
            <a:b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Travelers Aid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/>
          <p:nvPr/>
        </p:nvSpPr>
        <p:spPr>
          <a:xfrm>
            <a:off x="10816698" y="1993392"/>
            <a:ext cx="219456" cy="219456"/>
          </a:xfrm>
          <a:prstGeom prst="ellipse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10121101" y="1417320"/>
            <a:ext cx="16106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1891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10121101" y="2423160"/>
            <a:ext cx="161065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Estate Worth</a:t>
            </a:r>
            <a:b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$300,000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3" descr="biddy_portrai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474720"/>
            <a:ext cx="27432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 descr="memorial_par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4720" y="3474720"/>
            <a:ext cx="50292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" descr="biddy_park_dtl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3474720"/>
            <a:ext cx="3044952" cy="301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/>
          <p:nvPr/>
        </p:nvSpPr>
        <p:spPr>
          <a:xfrm>
            <a:off x="457200" y="3474720"/>
            <a:ext cx="11274552" cy="301752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" descr="biddy_portrait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3474720"/>
            <a:ext cx="27432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" descr="memorial_park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4720" y="3474720"/>
            <a:ext cx="5029200" cy="30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 descr="biddy_park_dtl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3474720"/>
            <a:ext cx="3044952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EXECUTIVE SUMMARY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457200" y="685800"/>
            <a:ext cx="73152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Juneteenth Fest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457200" y="137160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District-Wide Cultural, Economic &amp; Innovation 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457200" y="1920240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457200" y="2057400"/>
            <a:ext cx="7132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Juneteenth Fest 2026 transforms a single-site park gathering into a multi-block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corridor activation spanning Broadway from 3rd Street to 5th Street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heart of Downtown Los Angeles.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2F2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Centered at Biddy Mason Memorial Park — the site where she once owned land —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activation honors the legacy of a woman who rose from enslavement to become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 of Los Angeles' most consequential figures.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2F2F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event integrates street closures, a vendor marketplace, immersive historical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storytelling, vacant retail activation, live performance, and AI-powered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35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— positioning DTLA as a national model for culture-led district revitalization.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/>
          <p:nvPr/>
        </p:nvSpPr>
        <p:spPr>
          <a:xfrm>
            <a:off x="8046720" y="822960"/>
            <a:ext cx="3657600" cy="566928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8229663" y="1185070"/>
            <a:ext cx="16458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500+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9966960" y="1051560"/>
            <a:ext cx="1554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Expected Attendees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8229600" y="1874520"/>
            <a:ext cx="16459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>
            <a:off x="9966960" y="1920240"/>
            <a:ext cx="1554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Zones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8229600" y="2743200"/>
            <a:ext cx="16459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"/>
          <p:cNvSpPr txBox="1"/>
          <p:nvPr/>
        </p:nvSpPr>
        <p:spPr>
          <a:xfrm>
            <a:off x="9966960" y="2788920"/>
            <a:ext cx="1554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 Phases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8229600" y="3611880"/>
            <a:ext cx="16459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 hrs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9966960" y="3657600"/>
            <a:ext cx="1554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Day Experience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8229600" y="4480560"/>
            <a:ext cx="16459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 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9966960" y="4526280"/>
            <a:ext cx="1554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Juneteenth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4"/>
          <p:cNvSpPr/>
          <p:nvPr/>
        </p:nvSpPr>
        <p:spPr>
          <a:xfrm>
            <a:off x="457200" y="5166360"/>
            <a:ext cx="11274552" cy="22860"/>
          </a:xfrm>
          <a:prstGeom prst="rect">
            <a:avLst/>
          </a:prstGeom>
          <a:solidFill>
            <a:srgbClr val="8E8E93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8229600" y="5349240"/>
            <a:ext cx="16459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DTLA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 txBox="1"/>
          <p:nvPr/>
        </p:nvSpPr>
        <p:spPr>
          <a:xfrm>
            <a:off x="9966960" y="5394960"/>
            <a:ext cx="15544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Downtown Los Angeles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5" descr="juneteenth_jo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50505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50505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5" descr="juneteenth_jo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5" descr="juneteenth_jo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0"/>
            <a:ext cx="62453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5"/>
          <p:cNvSpPr/>
          <p:nvPr/>
        </p:nvSpPr>
        <p:spPr>
          <a:xfrm>
            <a:off x="5943600" y="0"/>
            <a:ext cx="62453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5" descr="juneteenth_jo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920" y="182880"/>
            <a:ext cx="5669280" cy="649224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5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MISSION &amp; PURPOSE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"/>
          <p:cNvSpPr txBox="1"/>
          <p:nvPr/>
        </p:nvSpPr>
        <p:spPr>
          <a:xfrm>
            <a:off x="457200" y="731520"/>
            <a:ext cx="5486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This Matters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457200" y="1508760"/>
            <a:ext cx="36576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640080" y="1508760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Honor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5"/>
          <p:cNvSpPr txBox="1"/>
          <p:nvPr/>
        </p:nvSpPr>
        <p:spPr>
          <a:xfrm>
            <a:off x="640080" y="1828800"/>
            <a:ext cx="53035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Preserve and elevate the legacy of Bridget 'Biddy' Mason — a woman who defied every system designed to hold her down.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457200" y="2350008"/>
            <a:ext cx="36576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 txBox="1"/>
          <p:nvPr/>
        </p:nvSpPr>
        <p:spPr>
          <a:xfrm>
            <a:off x="640080" y="2350008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 txBox="1"/>
          <p:nvPr/>
        </p:nvSpPr>
        <p:spPr>
          <a:xfrm>
            <a:off x="640080" y="2670048"/>
            <a:ext cx="53035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 dormant commercial corridors into vibrant, Black-led cultural and economic spaces.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457200" y="3191256"/>
            <a:ext cx="36576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"/>
          <p:cNvSpPr txBox="1"/>
          <p:nvPr/>
        </p:nvSpPr>
        <p:spPr>
          <a:xfrm>
            <a:off x="640080" y="3191256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5"/>
          <p:cNvSpPr txBox="1"/>
          <p:nvPr/>
        </p:nvSpPr>
        <p:spPr>
          <a:xfrm>
            <a:off x="640080" y="3511296"/>
            <a:ext cx="53035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Black-owned businesses, local entrepreneurs, artists, and community organizations.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457200" y="4032504"/>
            <a:ext cx="36576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640080" y="4032504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 txBox="1"/>
          <p:nvPr/>
        </p:nvSpPr>
        <p:spPr>
          <a:xfrm>
            <a:off x="640080" y="4352544"/>
            <a:ext cx="53035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Introduce technology-enabled storytelling, AR experiences, and digital archiving to preserve Black history.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457200" y="4873752"/>
            <a:ext cx="36576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640080" y="4873752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640080" y="5193792"/>
            <a:ext cx="53035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bridges between community, city leadership, corporate partners, and the next generation.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/>
          <p:nvPr/>
        </p:nvSpPr>
        <p:spPr>
          <a:xfrm>
            <a:off x="457200" y="5715000"/>
            <a:ext cx="36576" cy="5943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640080" y="5715000"/>
            <a:ext cx="1097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Scale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640080" y="6035040"/>
            <a:ext cx="530352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Establish a replicable national model for culture-driven urban district activation.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 OVERVIEW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457200" y="685800"/>
            <a:ext cx="112471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Juneteenth Fest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"/>
          <p:cNvSpPr txBox="1"/>
          <p:nvPr/>
        </p:nvSpPr>
        <p:spPr>
          <a:xfrm>
            <a:off x="457200" y="1463040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6"/>
          <p:cNvSpPr txBox="1"/>
          <p:nvPr/>
        </p:nvSpPr>
        <p:spPr>
          <a:xfrm>
            <a:off x="457200" y="1737360"/>
            <a:ext cx="54864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Friday, June 19, 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57200" y="2212848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457200" y="2267712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457200" y="2542032"/>
            <a:ext cx="54864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 Memorial Park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333 S Spring St, Los Angeles, CA 90013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457200" y="3017520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457200" y="3072384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STREET CLOSURE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457200" y="3346704"/>
            <a:ext cx="548640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Broadway between 3rd &amp; 4th Street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457200" y="3822192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 txBox="1"/>
          <p:nvPr/>
        </p:nvSpPr>
        <p:spPr>
          <a:xfrm>
            <a:off x="457200" y="3877056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6"/>
          <p:cNvSpPr txBox="1"/>
          <p:nvPr/>
        </p:nvSpPr>
        <p:spPr>
          <a:xfrm>
            <a:off x="457200" y="4151376"/>
            <a:ext cx="54864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12:00 PM – 4:00 PM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 Park Experience + Broadway Activations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457200" y="4626864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457200" y="4681728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457200" y="4956048"/>
            <a:ext cx="54864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4:00 PM – 8:00 PM</a:t>
            </a:r>
            <a:b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Broadway Vendor Market + BASE Gallery + Music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457200" y="5431536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457200" y="5486400"/>
            <a:ext cx="18288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ATTENDANCE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457200" y="5760720"/>
            <a:ext cx="54864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500+ DTLA Stakeholders &amp; Community Visitors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457200" y="6236208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6" descr="juneteenth_crow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9360" y="1417320"/>
            <a:ext cx="5486400" cy="507492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/>
          <p:nvPr/>
        </p:nvSpPr>
        <p:spPr>
          <a:xfrm>
            <a:off x="6309360" y="1417320"/>
            <a:ext cx="54864" cy="507492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7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ACTIVATION FOOTPRINT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 txBox="1"/>
          <p:nvPr/>
        </p:nvSpPr>
        <p:spPr>
          <a:xfrm>
            <a:off x="457200" y="685800"/>
            <a:ext cx="112471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Four Zones. One Corridor. Infinite Impact.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365760" y="1463040"/>
            <a:ext cx="2743200" cy="50292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365760" y="1463040"/>
            <a:ext cx="2743200" cy="109728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/>
          <p:nvPr/>
        </p:nvSpPr>
        <p:spPr>
          <a:xfrm>
            <a:off x="475488" y="1600200"/>
            <a:ext cx="457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 txBox="1"/>
          <p:nvPr/>
        </p:nvSpPr>
        <p:spPr>
          <a:xfrm>
            <a:off x="475488" y="2148840"/>
            <a:ext cx="25603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ZONE 1 — LEGACY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 txBox="1"/>
          <p:nvPr/>
        </p:nvSpPr>
        <p:spPr>
          <a:xfrm>
            <a:off x="475488" y="2606040"/>
            <a:ext cx="2560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Biddy Mason Park and / Broadway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457200" y="2999232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475488" y="3063240"/>
            <a:ext cx="256032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Cultural programming at the park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Historical storytelling &amp; guided tours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Biddy Mason Story Room installations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Community resource activations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3291840" y="1463040"/>
            <a:ext cx="2743200" cy="50292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3291840" y="1463040"/>
            <a:ext cx="2743200" cy="109728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7"/>
          <p:cNvSpPr txBox="1"/>
          <p:nvPr/>
        </p:nvSpPr>
        <p:spPr>
          <a:xfrm>
            <a:off x="3401568" y="1600200"/>
            <a:ext cx="457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BF0A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7"/>
          <p:cNvSpPr txBox="1"/>
          <p:nvPr/>
        </p:nvSpPr>
        <p:spPr>
          <a:xfrm>
            <a:off x="3401568" y="2148840"/>
            <a:ext cx="25603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ZONE 2 — MARKETPLACE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3401568" y="2606040"/>
            <a:ext cx="2560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3rd → 4th  Street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7"/>
          <p:cNvSpPr/>
          <p:nvPr/>
        </p:nvSpPr>
        <p:spPr>
          <a:xfrm>
            <a:off x="457200" y="2999232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3401568" y="3063240"/>
            <a:ext cx="256032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Black-owned vendor booths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Food, retail, art &amp; wellness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Community organizations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Local DTLA entrepreneurs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6217920" y="1463040"/>
            <a:ext cx="2743200" cy="50292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6217920" y="1463040"/>
            <a:ext cx="2743200" cy="109728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 txBox="1"/>
          <p:nvPr/>
        </p:nvSpPr>
        <p:spPr>
          <a:xfrm>
            <a:off x="6327648" y="1600200"/>
            <a:ext cx="457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6327648" y="2148840"/>
            <a:ext cx="25603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ZONE 3 — PERFORMANCE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7"/>
          <p:cNvSpPr txBox="1"/>
          <p:nvPr/>
        </p:nvSpPr>
        <p:spPr>
          <a:xfrm>
            <a:off x="6327648" y="2606040"/>
            <a:ext cx="2560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4th Street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457200" y="2999232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6327648" y="3063240"/>
            <a:ext cx="256032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Main stage: music, spoken word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Live art &amp; cultural showcases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Gospel, jazz &amp; contemporary acts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Youth &amp; family 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7"/>
          <p:cNvSpPr/>
          <p:nvPr/>
        </p:nvSpPr>
        <p:spPr>
          <a:xfrm>
            <a:off x="9144000" y="1463040"/>
            <a:ext cx="2743200" cy="50292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9144000" y="1463040"/>
            <a:ext cx="2743200" cy="109728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 txBox="1"/>
          <p:nvPr/>
        </p:nvSpPr>
        <p:spPr>
          <a:xfrm>
            <a:off x="9253728" y="1600200"/>
            <a:ext cx="457200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BF0A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7"/>
          <p:cNvSpPr txBox="1"/>
          <p:nvPr/>
        </p:nvSpPr>
        <p:spPr>
          <a:xfrm>
            <a:off x="9253728" y="2148840"/>
            <a:ext cx="25603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ZONE 4 — INNOVATION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7"/>
          <p:cNvSpPr txBox="1"/>
          <p:nvPr/>
        </p:nvSpPr>
        <p:spPr>
          <a:xfrm>
            <a:off x="9253728" y="2606040"/>
            <a:ext cx="2560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BASE Gallery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7"/>
          <p:cNvSpPr txBox="1"/>
          <p:nvPr/>
        </p:nvSpPr>
        <p:spPr>
          <a:xfrm>
            <a:off x="9253728" y="3063240"/>
            <a:ext cx="2560200" cy="9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BASE Innovation Hub 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Immersive /digital experiences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Tech-enabled storytelling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Content creation &amp; live streaming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1C1C1E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45720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56692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DEAD RETAIL ACTIVATION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"/>
          <p:cNvSpPr txBox="1"/>
          <p:nvPr/>
        </p:nvSpPr>
        <p:spPr>
          <a:xfrm>
            <a:off x="457200" y="6858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"Biddy Mason Story Rooms"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8"/>
          <p:cNvSpPr txBox="1"/>
          <p:nvPr/>
        </p:nvSpPr>
        <p:spPr>
          <a:xfrm>
            <a:off x="457200" y="1417320"/>
            <a:ext cx="7772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Transforming Vacant Storefronts into Immersive Cultural Chapters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457200" y="1920240"/>
            <a:ext cx="11274552" cy="2286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457200" y="2148840"/>
            <a:ext cx="54864" cy="64008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/>
          <p:nvPr/>
        </p:nvSpPr>
        <p:spPr>
          <a:xfrm>
            <a:off x="640080" y="2103120"/>
            <a:ext cx="1371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640080" y="23774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Walk to Freedom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4023360" y="219456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Immersive projection mapping depicting Biddy's 1,700-mile journey from Mississippi to California.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8"/>
          <p:cNvSpPr/>
          <p:nvPr/>
        </p:nvSpPr>
        <p:spPr>
          <a:xfrm>
            <a:off x="457200" y="2926080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8"/>
          <p:cNvSpPr/>
          <p:nvPr/>
        </p:nvSpPr>
        <p:spPr>
          <a:xfrm>
            <a:off x="457200" y="3026664"/>
            <a:ext cx="54864" cy="64008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8"/>
          <p:cNvSpPr txBox="1"/>
          <p:nvPr/>
        </p:nvSpPr>
        <p:spPr>
          <a:xfrm>
            <a:off x="640080" y="2980944"/>
            <a:ext cx="1371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BF0A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8"/>
          <p:cNvSpPr txBox="1"/>
          <p:nvPr/>
        </p:nvSpPr>
        <p:spPr>
          <a:xfrm>
            <a:off x="640080" y="3255264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Courtroom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8"/>
          <p:cNvSpPr txBox="1"/>
          <p:nvPr/>
        </p:nvSpPr>
        <p:spPr>
          <a:xfrm>
            <a:off x="4023360" y="3072384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Interactive recreation of the 1856 freedom hearing — visitors hear the judge's ruling in real time.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"/>
          <p:cNvSpPr/>
          <p:nvPr/>
        </p:nvSpPr>
        <p:spPr>
          <a:xfrm>
            <a:off x="457200" y="3803904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457200" y="3904488"/>
            <a:ext cx="54864" cy="64008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 txBox="1"/>
          <p:nvPr/>
        </p:nvSpPr>
        <p:spPr>
          <a:xfrm>
            <a:off x="640080" y="3858768"/>
            <a:ext cx="1371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8"/>
          <p:cNvSpPr txBox="1"/>
          <p:nvPr/>
        </p:nvSpPr>
        <p:spPr>
          <a:xfrm>
            <a:off x="640080" y="4133088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Land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4023360" y="3950208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 overlay showing Biddy's Spring Street property and its transformation over 150 years.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8"/>
          <p:cNvSpPr/>
          <p:nvPr/>
        </p:nvSpPr>
        <p:spPr>
          <a:xfrm>
            <a:off x="457200" y="4681728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8"/>
          <p:cNvSpPr/>
          <p:nvPr/>
        </p:nvSpPr>
        <p:spPr>
          <a:xfrm>
            <a:off x="457200" y="4782312"/>
            <a:ext cx="54864" cy="640080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8"/>
          <p:cNvSpPr txBox="1"/>
          <p:nvPr/>
        </p:nvSpPr>
        <p:spPr>
          <a:xfrm>
            <a:off x="640080" y="4736592"/>
            <a:ext cx="1371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BF0A0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8"/>
          <p:cNvSpPr txBox="1"/>
          <p:nvPr/>
        </p:nvSpPr>
        <p:spPr>
          <a:xfrm>
            <a:off x="640080" y="5010912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Healer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8"/>
          <p:cNvSpPr txBox="1"/>
          <p:nvPr/>
        </p:nvSpPr>
        <p:spPr>
          <a:xfrm>
            <a:off x="4023360" y="4828032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Tribute to her work as nurse and midwife — stories from the families she served.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8"/>
          <p:cNvSpPr/>
          <p:nvPr/>
        </p:nvSpPr>
        <p:spPr>
          <a:xfrm>
            <a:off x="457200" y="5559552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8"/>
          <p:cNvSpPr/>
          <p:nvPr/>
        </p:nvSpPr>
        <p:spPr>
          <a:xfrm>
            <a:off x="457200" y="5660136"/>
            <a:ext cx="54864" cy="64008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8"/>
          <p:cNvSpPr txBox="1"/>
          <p:nvPr/>
        </p:nvSpPr>
        <p:spPr>
          <a:xfrm>
            <a:off x="640080" y="5614416"/>
            <a:ext cx="1371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Chapter 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8"/>
          <p:cNvSpPr txBox="1"/>
          <p:nvPr/>
        </p:nvSpPr>
        <p:spPr>
          <a:xfrm>
            <a:off x="640080" y="5888736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Philanthropist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8"/>
          <p:cNvSpPr txBox="1"/>
          <p:nvPr/>
        </p:nvSpPr>
        <p:spPr>
          <a:xfrm>
            <a:off x="4023360" y="5705856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Digital archive of her charitable acts, the FAME Church founding, and her enduring community impact.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9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9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9" descr="black_perform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94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9"/>
          <p:cNvSpPr/>
          <p:nvPr/>
        </p:nvSpPr>
        <p:spPr>
          <a:xfrm>
            <a:off x="0" y="0"/>
            <a:ext cx="5943600" cy="6858000"/>
          </a:xfrm>
          <a:prstGeom prst="rect">
            <a:avLst/>
          </a:prstGeom>
          <a:solidFill>
            <a:srgbClr val="0A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9" descr="black_performe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" y="91440"/>
            <a:ext cx="557784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9"/>
          <p:cNvSpPr/>
          <p:nvPr/>
        </p:nvSpPr>
        <p:spPr>
          <a:xfrm>
            <a:off x="0" y="73152"/>
            <a:ext cx="12188952" cy="50292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9"/>
          <p:cNvSpPr/>
          <p:nvPr/>
        </p:nvSpPr>
        <p:spPr>
          <a:xfrm>
            <a:off x="0" y="0"/>
            <a:ext cx="73152" cy="6858000"/>
          </a:xfrm>
          <a:prstGeom prst="rect">
            <a:avLst/>
          </a:prstGeom>
          <a:solidFill>
            <a:srgbClr val="C99A06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6217920" y="228600"/>
            <a:ext cx="2194560" cy="347472"/>
          </a:xfrm>
          <a:prstGeom prst="rect">
            <a:avLst/>
          </a:prstGeom>
          <a:solidFill>
            <a:srgbClr val="BF0A0A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9"/>
          <p:cNvSpPr txBox="1"/>
          <p:nvPr/>
        </p:nvSpPr>
        <p:spPr>
          <a:xfrm>
            <a:off x="6327648" y="265176"/>
            <a:ext cx="20116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9"/>
          <p:cNvSpPr txBox="1"/>
          <p:nvPr/>
        </p:nvSpPr>
        <p:spPr>
          <a:xfrm>
            <a:off x="6217920" y="685800"/>
            <a:ext cx="54864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9"/>
          <p:cNvSpPr txBox="1"/>
          <p:nvPr/>
        </p:nvSpPr>
        <p:spPr>
          <a:xfrm>
            <a:off x="6217920" y="1463040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CULTURAL PROGRAMMING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9"/>
          <p:cNvSpPr txBox="1"/>
          <p:nvPr/>
        </p:nvSpPr>
        <p:spPr>
          <a:xfrm>
            <a:off x="6217920" y="1810512"/>
            <a:ext cx="5486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Live music: Gospel, Jazz, R&amp;B, Contemporary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Spoken word &amp; poetry performances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Panel discussions with community leaders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Youth &amp; family engagement activities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9"/>
          <p:cNvSpPr/>
          <p:nvPr/>
        </p:nvSpPr>
        <p:spPr>
          <a:xfrm>
            <a:off x="457200" y="2953512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9"/>
          <p:cNvSpPr txBox="1"/>
          <p:nvPr/>
        </p:nvSpPr>
        <p:spPr>
          <a:xfrm>
            <a:off x="6217920" y="2999232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EDUCATIONAL COMPONENTS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 txBox="1"/>
          <p:nvPr/>
        </p:nvSpPr>
        <p:spPr>
          <a:xfrm>
            <a:off x="6217920" y="3346704"/>
            <a:ext cx="5486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Historical tours &amp; guided narratives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Panels on wealth, land ownership &amp; legacy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Black entrepreneurship workshops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Biddy Mason Story Room experiences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"/>
          <p:cNvSpPr/>
          <p:nvPr/>
        </p:nvSpPr>
        <p:spPr>
          <a:xfrm>
            <a:off x="457200" y="4489704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9"/>
          <p:cNvSpPr txBox="1"/>
          <p:nvPr/>
        </p:nvSpPr>
        <p:spPr>
          <a:xfrm>
            <a:off x="6217920" y="4535424"/>
            <a:ext cx="5486400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C99A0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EXPERIENTIAL ACTIVATIONS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9"/>
          <p:cNvSpPr txBox="1"/>
          <p:nvPr/>
        </p:nvSpPr>
        <p:spPr>
          <a:xfrm>
            <a:off x="6217920" y="4882896"/>
            <a:ext cx="5486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Live art installations &amp; projection mapping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Interactive storytelling environments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QR/NFC-enabled digital experiences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2F2F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•  3D asset capture &amp; digital archiving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457200" y="6025896"/>
            <a:ext cx="11274552" cy="22860"/>
          </a:xfrm>
          <a:prstGeom prst="rect">
            <a:avLst/>
          </a:prstGeom>
          <a:solidFill>
            <a:srgbClr val="3A3A3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2051</Words>
  <Application>Microsoft Office PowerPoint</Application>
  <PresentationFormat>Custom</PresentationFormat>
  <Paragraphs>329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Helvetica Neue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Teresa Y Hillery</cp:lastModifiedBy>
  <cp:revision>1</cp:revision>
  <dcterms:created xsi:type="dcterms:W3CDTF">2013-01-27T09:14:16Z</dcterms:created>
  <dcterms:modified xsi:type="dcterms:W3CDTF">2026-04-25T00:04:47Z</dcterms:modified>
</cp:coreProperties>
</file>